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1" r:id="rId1"/>
  </p:sldMasterIdLst>
  <p:notesMasterIdLst>
    <p:notesMasterId r:id="rId14"/>
  </p:notesMasterIdLst>
  <p:handoutMasterIdLst>
    <p:handoutMasterId r:id="rId15"/>
  </p:handoutMasterIdLst>
  <p:sldIdLst>
    <p:sldId id="355" r:id="rId2"/>
    <p:sldId id="356" r:id="rId3"/>
    <p:sldId id="392" r:id="rId4"/>
    <p:sldId id="393" r:id="rId5"/>
    <p:sldId id="394" r:id="rId6"/>
    <p:sldId id="395" r:id="rId7"/>
    <p:sldId id="396" r:id="rId8"/>
    <p:sldId id="397" r:id="rId9"/>
    <p:sldId id="398" r:id="rId10"/>
    <p:sldId id="399" r:id="rId11"/>
    <p:sldId id="391" r:id="rId12"/>
    <p:sldId id="371" r:id="rId13"/>
  </p:sldIdLst>
  <p:sldSz cx="12192000" cy="6858000"/>
  <p:notesSz cx="9388475" cy="71024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686DA"/>
    <a:srgbClr val="EFF1F3"/>
    <a:srgbClr val="68217A"/>
    <a:srgbClr val="F2F2F2"/>
    <a:srgbClr val="004568"/>
    <a:srgbClr val="00B0F0"/>
    <a:srgbClr val="0074AF"/>
    <a:srgbClr val="D9D9D9"/>
    <a:srgbClr val="FCCDB6"/>
    <a:srgbClr val="6EAA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2" autoAdjust="0"/>
    <p:restoredTop sz="96186" autoAdjust="0"/>
  </p:normalViewPr>
  <p:slideViewPr>
    <p:cSldViewPr snapToGrid="0">
      <p:cViewPr varScale="1">
        <p:scale>
          <a:sx n="66" d="100"/>
          <a:sy n="66" d="100"/>
        </p:scale>
        <p:origin x="510" y="7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2" d="100"/>
        <a:sy n="82" d="100"/>
      </p:scale>
      <p:origin x="0" y="0"/>
    </p:cViewPr>
  </p:sorterViewPr>
  <p:notesViewPr>
    <p:cSldViewPr snapToGrid="0">
      <p:cViewPr varScale="1">
        <p:scale>
          <a:sx n="130" d="100"/>
          <a:sy n="130" d="100"/>
        </p:scale>
        <p:origin x="1374" y="13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068339" cy="356357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317963" y="1"/>
            <a:ext cx="4068339" cy="356357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r">
              <a:defRPr sz="1200"/>
            </a:lvl1pPr>
          </a:lstStyle>
          <a:p>
            <a:fld id="{7CCA049B-3A46-4BDA-A8F5-2925B00FE570}" type="datetimeFigureOut">
              <a:rPr lang="en-US" smtClean="0"/>
              <a:t>12/19/2020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746119"/>
            <a:ext cx="4068339" cy="356356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317963" y="6746119"/>
            <a:ext cx="4068339" cy="356356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r">
              <a:defRPr sz="1200"/>
            </a:lvl1pPr>
          </a:lstStyle>
          <a:p>
            <a:fld id="{DBAA5490-FD59-4087-AC7E-016E8A4124C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10926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068339" cy="356357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317963" y="1"/>
            <a:ext cx="4068339" cy="356357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r">
              <a:defRPr sz="1200"/>
            </a:lvl1pPr>
          </a:lstStyle>
          <a:p>
            <a:fld id="{44C46CEC-428A-4DD0-A7C7-21AF8DE33E93}" type="datetimeFigureOut">
              <a:rPr lang="en-US" smtClean="0"/>
              <a:t>12/19/2020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63813" y="887413"/>
            <a:ext cx="4260850" cy="239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229" tIns="47114" rIns="94229" bIns="47114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38848" y="3418066"/>
            <a:ext cx="7510780" cy="2796600"/>
          </a:xfrm>
          <a:prstGeom prst="rect">
            <a:avLst/>
          </a:prstGeom>
        </p:spPr>
        <p:txBody>
          <a:bodyPr vert="horz" lIns="94229" tIns="47114" rIns="94229" bIns="47114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746119"/>
            <a:ext cx="4068339" cy="356356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317963" y="6746119"/>
            <a:ext cx="4068339" cy="356356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r">
              <a:defRPr sz="1200"/>
            </a:lvl1pPr>
          </a:lstStyle>
          <a:p>
            <a:fld id="{4CBCEA92-F142-4D57-B507-37BDAF44710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20205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5770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2617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44563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67617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ening">
    <p:bg>
      <p:bgPr>
        <a:solidFill>
          <a:srgbClr val="6821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itle 4">
            <a:extLst>
              <a:ext uri="{FF2B5EF4-FFF2-40B4-BE49-F238E27FC236}">
                <a16:creationId xmlns:a16="http://schemas.microsoft.com/office/drawing/2014/main" id="{872DC723-E64A-4125-9B1C-69454D9390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22806"/>
            <a:ext cx="10153227" cy="1939114"/>
          </a:xfrm>
          <a:prstGeom prst="rect">
            <a:avLst/>
          </a:prstGeom>
        </p:spPr>
        <p:txBody>
          <a:bodyPr lIns="548640" anchor="t" anchorCtr="0">
            <a:normAutofit/>
          </a:bodyPr>
          <a:lstStyle>
            <a:lvl1pPr algn="l">
              <a:defRPr sz="5400" b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378513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rgbClr val="6821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65AA510F-6D56-4801-9032-D5819119D6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701" y="1908385"/>
            <a:ext cx="10954597" cy="1307253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algn="ctr">
              <a:defRPr sz="48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80636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D7583E2-3F9B-4D01-B386-57885A566E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ctr"/>
          <a:lstStyle>
            <a:lvl1pPr algn="l">
              <a:defRPr sz="4400" b="1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D4A6391-DC6F-4CF3-A777-36774309071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199" y="1828799"/>
            <a:ext cx="10515600" cy="4352544"/>
          </a:xfrm>
          <a:prstGeom prst="rect">
            <a:avLst/>
          </a:prstGeom>
        </p:spPr>
        <p:txBody>
          <a:bodyPr tIns="45720" bIns="45720">
            <a:normAutofit/>
          </a:bodyPr>
          <a:lstStyle>
            <a:lvl1pPr marL="228600" indent="-228600"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latin typeface="+mj-lt"/>
              </a:defRPr>
            </a:lvl1pPr>
            <a:lvl2pPr marL="685800" indent="-228600">
              <a:buFont typeface="Arial" panose="020B0604020202020204" pitchFamily="34" charset="0"/>
              <a:buChar char="•"/>
              <a:defRPr sz="2400" b="0">
                <a:solidFill>
                  <a:schemeClr val="tx1"/>
                </a:solidFill>
                <a:latin typeface="+mj-lt"/>
              </a:defRPr>
            </a:lvl2pPr>
            <a:lvl3pPr marL="1143000" indent="-228600"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b="0">
                <a:solidFill>
                  <a:schemeClr val="tx1"/>
                </a:solidFill>
                <a:latin typeface="+mj-lt"/>
              </a:defRPr>
            </a:lvl3pPr>
            <a:lvl4pPr marL="1600200" indent="-228600">
              <a:buFont typeface="Arial" panose="020B0604020202020204" pitchFamily="34" charset="0"/>
              <a:buChar char="•"/>
              <a:defRPr sz="1800" b="0">
                <a:solidFill>
                  <a:schemeClr val="tx1"/>
                </a:solidFill>
                <a:latin typeface="+mj-lt"/>
              </a:defRPr>
            </a:lvl4pPr>
            <a:lvl5pPr marL="2057400" indent="-228600">
              <a:spcAft>
                <a:spcPts val="0"/>
              </a:spcAft>
              <a:buFont typeface="Arial" panose="020B0604020202020204" pitchFamily="34" charset="0"/>
              <a:buChar char="•"/>
              <a:defRPr sz="1800" b="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353725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D322036-72BB-4B6F-B9CD-BF6EBFA47949}"/>
              </a:ext>
            </a:extLst>
          </p:cNvPr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682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60971E-2C05-4DFF-BF9C-4BF2EDADEF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2853" y="3793067"/>
            <a:ext cx="10954597" cy="130725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8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817752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D322036-72BB-4B6F-B9CD-BF6EBFA47949}"/>
              </a:ext>
            </a:extLst>
          </p:cNvPr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682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60971E-2C05-4DFF-BF9C-4BF2EDADE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853" y="3793067"/>
            <a:ext cx="10954597" cy="130725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8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1302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CEEE197-7B3D-420C-8D35-83CAE6B361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12192000" cy="1050758"/>
          </a:xfrm>
          <a:prstGeom prst="rect">
            <a:avLst/>
          </a:prstGeom>
          <a:solidFill>
            <a:srgbClr val="68217A"/>
          </a:solidFill>
        </p:spPr>
        <p:txBody>
          <a:bodyPr vert="horz" lIns="457200" tIns="45720" rIns="457200" bIns="45720" rtlCol="0" anchor="ctr">
            <a:noAutofit/>
          </a:bodyPr>
          <a:lstStyle>
            <a:lvl1pPr>
              <a:defRPr lang="en-US" sz="3400" spc="160" baseline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31DF37-A75B-4E6B-92EC-63887FBF68A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1173079"/>
            <a:ext cx="12192000" cy="568492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62543769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3">
            <a:extLst>
              <a:ext uri="{FF2B5EF4-FFF2-40B4-BE49-F238E27FC236}">
                <a16:creationId xmlns:a16="http://schemas.microsoft.com/office/drawing/2014/main" id="{65ADB309-3D2E-4CAE-8F55-1CFAD1802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0F22FEB-C6DC-4388-908E-AFCB1812E3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717993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72" r:id="rId2"/>
    <p:sldLayoutId id="2147483682" r:id="rId3"/>
    <p:sldLayoutId id="2147483683" r:id="rId4"/>
    <p:sldLayoutId id="2147483679" r:id="rId5"/>
    <p:sldLayoutId id="2147483677" r:id="rId6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1" grpId="0" uiExpan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tabLst>
          <a:tab pos="10579100" algn="l"/>
        </a:tabLst>
        <a:defRPr lang="en-US" sz="4400" b="1" i="0" kern="1200" spc="160" baseline="0" dirty="0">
          <a:gradFill>
            <a:gsLst>
              <a:gs pos="0">
                <a:srgbClr val="68217A"/>
              </a:gs>
              <a:gs pos="0">
                <a:srgbClr val="68217A"/>
              </a:gs>
            </a:gsLst>
            <a:lin ang="5400000" scaled="1"/>
          </a:gradFill>
          <a:latin typeface="+mj-lt"/>
          <a:ea typeface="+mj-ea"/>
          <a:cs typeface="Segoe UI" panose="020B050204020402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j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spcAft>
          <a:spcPts val="0"/>
        </a:spcAft>
        <a:buFont typeface="Arial" panose="020B0604020202020204" pitchFamily="34" charset="0"/>
        <a:buChar char="•"/>
        <a:defRPr sz="2000" b="0" kern="1200">
          <a:solidFill>
            <a:schemeClr val="tx1"/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microsoft.com/en-us/learn/azure/" TargetMode="Externa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63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FDBB6-7D5F-45C2-B0B8-14DA527D9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22805"/>
            <a:ext cx="12192000" cy="5199529"/>
          </a:xfrm>
        </p:spPr>
        <p:txBody>
          <a:bodyPr lIns="548640" anchor="ctr">
            <a:normAutofit/>
          </a:bodyPr>
          <a:lstStyle/>
          <a:p>
            <a:pPr algn="ctr"/>
            <a:r>
              <a:rPr lang="en-US" b="1" dirty="0"/>
              <a:t>.NET Bootcamp</a:t>
            </a:r>
          </a:p>
        </p:txBody>
      </p:sp>
    </p:spTree>
    <p:extLst>
      <p:ext uri="{BB962C8B-B14F-4D97-AF65-F5344CB8AC3E}">
        <p14:creationId xmlns:p14="http://schemas.microsoft.com/office/powerpoint/2010/main" val="1253136985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C7B03C-9BC8-4FD0-A07C-4572D60E6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Deploy our App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618F21-79E0-4B92-B28B-C5E58DB340D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Create a resource group</a:t>
            </a:r>
          </a:p>
          <a:p>
            <a:r>
              <a:rPr lang="en-US" dirty="0"/>
              <a:t>Create the SQL Server database</a:t>
            </a:r>
          </a:p>
          <a:p>
            <a:r>
              <a:rPr lang="en-US" dirty="0"/>
              <a:t>Deploy EF to the SQL Server database</a:t>
            </a:r>
          </a:p>
          <a:p>
            <a:r>
              <a:rPr lang="en-US" dirty="0"/>
              <a:t>Create the Web App service</a:t>
            </a:r>
          </a:p>
          <a:p>
            <a:r>
              <a:rPr lang="en-US" dirty="0"/>
              <a:t>Deploy our app to the Web App Service</a:t>
            </a:r>
          </a:p>
        </p:txBody>
      </p:sp>
    </p:spTree>
    <p:extLst>
      <p:ext uri="{BB962C8B-B14F-4D97-AF65-F5344CB8AC3E}">
        <p14:creationId xmlns:p14="http://schemas.microsoft.com/office/powerpoint/2010/main" val="19730617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64CB2-A668-4FC6-9B69-F2375BD91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Further Reading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E198D2-3BC5-40B9-A22E-10805F94CB3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Microsoft Learn: Azure</a:t>
            </a:r>
          </a:p>
          <a:p>
            <a:pPr lvl="1"/>
            <a:r>
              <a:rPr lang="en-US" dirty="0">
                <a:hlinkClick r:id="rId2"/>
              </a:rPr>
              <a:t>https://docs.microsoft.com/en-us/learn/azure/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23463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21527C-A3EC-4D22-8DB0-E52C158C7C5D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l"/>
            <a:r>
              <a:rPr lang="en-US" dirty="0">
                <a:latin typeface="+mj-lt"/>
              </a:rPr>
              <a:t>And that’s it!</a:t>
            </a:r>
            <a:endParaRPr lang="en-US" b="1" dirty="0"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A57F1E5D-01B2-44B0-9B08-8ABE617D341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12529"/>
                </a:solidFill>
              </a:rPr>
              <a:t>Finish coding your application over the next 3 weeks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12529"/>
                </a:solidFill>
                <a:effectLst/>
              </a:rPr>
              <a:t>We’ll have a quick weekly stand-up to discuss progress over the next 3 weeks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12529"/>
                </a:solidFill>
              </a:rPr>
              <a:t>Week of January 10</a:t>
            </a:r>
            <a:r>
              <a:rPr lang="en-US" baseline="30000" dirty="0">
                <a:solidFill>
                  <a:srgbClr val="212529"/>
                </a:solidFill>
              </a:rPr>
              <a:t>th</a:t>
            </a:r>
            <a:r>
              <a:rPr lang="en-US" dirty="0">
                <a:solidFill>
                  <a:srgbClr val="212529"/>
                </a:solidFill>
              </a:rPr>
              <a:t>, we’ll get together to record a demo of your project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12529"/>
                </a:solidFill>
              </a:rPr>
              <a:t>Send me a picture, LinkedIn/Website/Twitter/GitHub links, and a brief bio about yourself to be featured on the website as the first cohort</a:t>
            </a:r>
            <a:endParaRPr lang="en-US" b="0" i="0" dirty="0">
              <a:solidFill>
                <a:srgbClr val="212529"/>
              </a:solidFill>
              <a:effectLst/>
            </a:endParaRPr>
          </a:p>
          <a:p>
            <a:pPr lvl="1"/>
            <a:endParaRPr lang="en-US" b="0" i="0" dirty="0">
              <a:solidFill>
                <a:srgbClr val="212529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0077255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21527C-A3EC-4D22-8DB0-E52C158C7C5D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l"/>
            <a:r>
              <a:rPr lang="en-US" b="1" dirty="0">
                <a:latin typeface="+mj-lt"/>
                <a:cs typeface="Segoe UI" panose="020B0502040204020203" pitchFamily="34" charset="0"/>
              </a:rPr>
              <a:t>Overview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A57F1E5D-01B2-44B0-9B08-8ABE617D341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The cloud</a:t>
            </a:r>
          </a:p>
          <a:p>
            <a:r>
              <a:rPr lang="en-US" dirty="0">
                <a:latin typeface="+mj-lt"/>
              </a:rPr>
              <a:t>Deploying to Azure</a:t>
            </a:r>
          </a:p>
        </p:txBody>
      </p:sp>
    </p:spTree>
    <p:extLst>
      <p:ext uri="{BB962C8B-B14F-4D97-AF65-F5344CB8AC3E}">
        <p14:creationId xmlns:p14="http://schemas.microsoft.com/office/powerpoint/2010/main" val="33239188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9E871-410D-4756-89F4-7009DE4E56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Cloud?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E4FF76-2C6B-4ED0-8B71-2AB5FDFE7CF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Cloud computing is on-demand computing resources delivered over the internet</a:t>
            </a:r>
          </a:p>
          <a:p>
            <a:r>
              <a:rPr lang="en-US" dirty="0"/>
              <a:t>Instead of traditional on-premise/local computing services, the computing services are now performed remotely across the internet by a provider</a:t>
            </a:r>
          </a:p>
          <a:p>
            <a:r>
              <a:rPr lang="en-US" dirty="0"/>
              <a:t>An approach that leverages an efficient pooling of an on-demand, self-managed, virtual infrastructure</a:t>
            </a:r>
          </a:p>
        </p:txBody>
      </p:sp>
    </p:spTree>
    <p:extLst>
      <p:ext uri="{BB962C8B-B14F-4D97-AF65-F5344CB8AC3E}">
        <p14:creationId xmlns:p14="http://schemas.microsoft.com/office/powerpoint/2010/main" val="4712078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D20FF-7518-4278-B209-E5F9C0D0D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Use the Cloud?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4EB168-7EDD-4D03-B802-C4E1F8D5CA5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It’s everywhere</a:t>
            </a:r>
          </a:p>
          <a:p>
            <a:r>
              <a:rPr lang="en-US" dirty="0"/>
              <a:t>It’s powerful</a:t>
            </a:r>
          </a:p>
          <a:p>
            <a:r>
              <a:rPr lang="en-US" dirty="0"/>
              <a:t>It makes your life easier</a:t>
            </a:r>
          </a:p>
        </p:txBody>
      </p:sp>
    </p:spTree>
    <p:extLst>
      <p:ext uri="{BB962C8B-B14F-4D97-AF65-F5344CB8AC3E}">
        <p14:creationId xmlns:p14="http://schemas.microsoft.com/office/powerpoint/2010/main" val="39965577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57FEB-D101-40DF-939F-5CB7AB6B0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Benefits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3098BE-A4E9-4C47-AD05-A092F873C57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Elastic</a:t>
            </a:r>
          </a:p>
          <a:p>
            <a:pPr lvl="1"/>
            <a:r>
              <a:rPr lang="en-US" dirty="0"/>
              <a:t>Scale up or down quickly</a:t>
            </a:r>
          </a:p>
          <a:p>
            <a:r>
              <a:rPr lang="en-US" dirty="0"/>
              <a:t>Cost effective</a:t>
            </a:r>
          </a:p>
          <a:p>
            <a:pPr lvl="1"/>
            <a:r>
              <a:rPr lang="en-US" dirty="0"/>
              <a:t>Pay only for what you use</a:t>
            </a:r>
          </a:p>
          <a:p>
            <a:r>
              <a:rPr lang="en-US" dirty="0"/>
              <a:t>Self-service</a:t>
            </a:r>
          </a:p>
          <a:p>
            <a:pPr lvl="1"/>
            <a:r>
              <a:rPr lang="en-US" dirty="0"/>
              <a:t>Reduced need for IT experts</a:t>
            </a:r>
          </a:p>
        </p:txBody>
      </p:sp>
    </p:spTree>
    <p:extLst>
      <p:ext uri="{BB962C8B-B14F-4D97-AF65-F5344CB8AC3E}">
        <p14:creationId xmlns:p14="http://schemas.microsoft.com/office/powerpoint/2010/main" val="22533202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57FEB-D101-40DF-939F-5CB7AB6B0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Risks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3098BE-A4E9-4C47-AD05-A092F873C57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Place your trust in cloud provider</a:t>
            </a:r>
          </a:p>
          <a:p>
            <a:r>
              <a:rPr lang="en-US" dirty="0"/>
              <a:t>Potential for data loss</a:t>
            </a:r>
          </a:p>
          <a:p>
            <a:r>
              <a:rPr lang="en-US" dirty="0"/>
              <a:t>Potential for slow access to data</a:t>
            </a:r>
          </a:p>
          <a:p>
            <a:r>
              <a:rPr lang="en-US" dirty="0"/>
              <a:t>Legal/regulatory compliance</a:t>
            </a:r>
          </a:p>
          <a:p>
            <a:r>
              <a:rPr lang="en-US" dirty="0"/>
              <a:t>Potential loss of customization</a:t>
            </a:r>
          </a:p>
          <a:p>
            <a:r>
              <a:rPr lang="en-US" dirty="0"/>
              <a:t>Potential for unknown costs</a:t>
            </a:r>
          </a:p>
        </p:txBody>
      </p:sp>
    </p:spTree>
    <p:extLst>
      <p:ext uri="{BB962C8B-B14F-4D97-AF65-F5344CB8AC3E}">
        <p14:creationId xmlns:p14="http://schemas.microsoft.com/office/powerpoint/2010/main" val="18611545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44581-C71E-4D18-8209-8382FB37C8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Forms of Cloud Computing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460BE0-5AA4-4EAC-8E11-3009F5D60BA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Software-as-a-Service (SaaS)</a:t>
            </a:r>
          </a:p>
          <a:p>
            <a:pPr lvl="1"/>
            <a:r>
              <a:rPr lang="en-US" dirty="0"/>
              <a:t>Accessing applications already running in the cloud (</a:t>
            </a:r>
            <a:r>
              <a:rPr lang="en-US" dirty="0" err="1"/>
              <a:t>Gsuite</a:t>
            </a:r>
            <a:r>
              <a:rPr lang="en-US" dirty="0"/>
              <a:t>, Salesforce, Dropbox,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r>
              <a:rPr lang="en-US" dirty="0"/>
              <a:t>Infrastructure-as-a-Service (IaaS)</a:t>
            </a:r>
          </a:p>
          <a:p>
            <a:pPr lvl="1"/>
            <a:r>
              <a:rPr lang="en-US" dirty="0"/>
              <a:t>Accessing a virtual machine which is a </a:t>
            </a:r>
          </a:p>
          <a:p>
            <a:r>
              <a:rPr lang="en-US" dirty="0"/>
              <a:t>Platform-as-a-Service (PaaS)</a:t>
            </a:r>
          </a:p>
          <a:p>
            <a:pPr lvl="1"/>
            <a:r>
              <a:rPr lang="en-US" dirty="0"/>
              <a:t>Provides access to a developer platform (Azure SQL Server, Azure App Service)</a:t>
            </a:r>
          </a:p>
        </p:txBody>
      </p:sp>
    </p:spTree>
    <p:extLst>
      <p:ext uri="{BB962C8B-B14F-4D97-AF65-F5344CB8AC3E}">
        <p14:creationId xmlns:p14="http://schemas.microsoft.com/office/powerpoint/2010/main" val="4601114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4C2AC5-06CE-4B53-BF42-7AEDE7EE77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Major Cloud Vendors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83BDB1-F7DD-4BF6-9B08-D22994CFDE4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Microsoft – Azure</a:t>
            </a:r>
          </a:p>
          <a:p>
            <a:r>
              <a:rPr lang="en-US" dirty="0"/>
              <a:t>Amazon – AWS</a:t>
            </a:r>
          </a:p>
          <a:p>
            <a:r>
              <a:rPr lang="en-US" dirty="0"/>
              <a:t>Google – GCP</a:t>
            </a:r>
          </a:p>
        </p:txBody>
      </p:sp>
    </p:spTree>
    <p:extLst>
      <p:ext uri="{BB962C8B-B14F-4D97-AF65-F5344CB8AC3E}">
        <p14:creationId xmlns:p14="http://schemas.microsoft.com/office/powerpoint/2010/main" val="27760076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C7B03C-9BC8-4FD0-A07C-4572D60E6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Azure Fundamentals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618F21-79E0-4B92-B28B-C5E58DB340D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Resource Groups</a:t>
            </a:r>
          </a:p>
          <a:p>
            <a:pPr lvl="1"/>
            <a:r>
              <a:rPr lang="en-US" dirty="0"/>
              <a:t>A meta container responsible for containing all the resources</a:t>
            </a:r>
          </a:p>
          <a:p>
            <a:r>
              <a:rPr lang="en-US" dirty="0"/>
              <a:t>Network</a:t>
            </a:r>
          </a:p>
          <a:p>
            <a:pPr lvl="1"/>
            <a:r>
              <a:rPr lang="en-US" dirty="0"/>
              <a:t>Responsible for infrastructure and services</a:t>
            </a:r>
          </a:p>
          <a:p>
            <a:r>
              <a:rPr lang="en-US" dirty="0"/>
              <a:t>Compute</a:t>
            </a:r>
          </a:p>
          <a:p>
            <a:pPr lvl="1"/>
            <a:r>
              <a:rPr lang="en-US" dirty="0"/>
              <a:t>Responsible for running your code/applications</a:t>
            </a:r>
          </a:p>
          <a:p>
            <a:pPr lvl="1"/>
            <a:r>
              <a:rPr lang="en-US" dirty="0"/>
              <a:t>We’ll use Azure App service</a:t>
            </a:r>
          </a:p>
          <a:p>
            <a:r>
              <a:rPr lang="en-US" dirty="0"/>
              <a:t>Databases</a:t>
            </a:r>
          </a:p>
          <a:p>
            <a:pPr lvl="1"/>
            <a:r>
              <a:rPr lang="en-US" dirty="0"/>
              <a:t>Responsible for storage and running of databases</a:t>
            </a:r>
          </a:p>
          <a:p>
            <a:pPr lvl="1"/>
            <a:r>
              <a:rPr lang="en-US" dirty="0"/>
              <a:t>We’ll use the Azure SQL service</a:t>
            </a:r>
          </a:p>
        </p:txBody>
      </p:sp>
    </p:spTree>
    <p:extLst>
      <p:ext uri="{BB962C8B-B14F-4D97-AF65-F5344CB8AC3E}">
        <p14:creationId xmlns:p14="http://schemas.microsoft.com/office/powerpoint/2010/main" val="168769109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">
  <a:themeElements>
    <a:clrScheme name="Neal Analytics 2">
      <a:dk1>
        <a:srgbClr val="000000"/>
      </a:dk1>
      <a:lt1>
        <a:srgbClr val="FFFFFF"/>
      </a:lt1>
      <a:dk2>
        <a:srgbClr val="0074AF"/>
      </a:dk2>
      <a:lt2>
        <a:srgbClr val="00B0F0"/>
      </a:lt2>
      <a:accent1>
        <a:srgbClr val="75D1FF"/>
      </a:accent1>
      <a:accent2>
        <a:srgbClr val="004568"/>
      </a:accent2>
      <a:accent3>
        <a:srgbClr val="92D050"/>
      </a:accent3>
      <a:accent4>
        <a:srgbClr val="FFC000"/>
      </a:accent4>
      <a:accent5>
        <a:srgbClr val="004568"/>
      </a:accent5>
      <a:accent6>
        <a:srgbClr val="0074AF"/>
      </a:accent6>
      <a:hlink>
        <a:srgbClr val="43C0FF"/>
      </a:hlink>
      <a:folHlink>
        <a:srgbClr val="75D1FF"/>
      </a:folHlink>
    </a:clrScheme>
    <a:fontScheme name="MICROSOFT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anchor="ctr"/>
      <a:lstStyle>
        <a:defPPr algn="l">
          <a:defRPr sz="4400" b="1" dirty="0" smtClean="0">
            <a:latin typeface="Segoe UI" panose="020B0502040204020203" pitchFamily="34" charset="0"/>
            <a:cs typeface="Segoe UI" panose="020B0502040204020203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8F0ED03E-47FC-4860-B2C9-DA5C377EAA2D}" vid="{600A14AD-66E6-4CC8-A6FA-E99B17BED4C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Smart Graphics Sampler</Template>
  <TotalTime>9683</TotalTime>
  <Words>365</Words>
  <Application>Microsoft Office PowerPoint</Application>
  <PresentationFormat>Widescreen</PresentationFormat>
  <Paragraphs>66</Paragraphs>
  <Slides>12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Segoe UI</vt:lpstr>
      <vt:lpstr>Segoe UI Light</vt:lpstr>
      <vt:lpstr>Simple</vt:lpstr>
      <vt:lpstr>.NET Bootcamp</vt:lpstr>
      <vt:lpstr>Overview</vt:lpstr>
      <vt:lpstr>What is the Cloud?</vt:lpstr>
      <vt:lpstr>Why Use the Cloud?</vt:lpstr>
      <vt:lpstr>Benefits</vt:lpstr>
      <vt:lpstr>Risks</vt:lpstr>
      <vt:lpstr>Forms of Cloud Computing</vt:lpstr>
      <vt:lpstr>Major Cloud Vendors</vt:lpstr>
      <vt:lpstr>Azure Fundamentals</vt:lpstr>
      <vt:lpstr>Deploy our App</vt:lpstr>
      <vt:lpstr>Further Reading</vt:lpstr>
      <vt:lpstr>And that’s it!</vt:lpstr>
    </vt:vector>
  </TitlesOfParts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Brian Jablonsky</dc:creator>
  <cp:keywords/>
  <dc:description/>
  <cp:lastModifiedBy>Brian Jablonsky</cp:lastModifiedBy>
  <cp:revision>317</cp:revision>
  <dcterms:created xsi:type="dcterms:W3CDTF">2018-04-19T08:38:52Z</dcterms:created>
  <dcterms:modified xsi:type="dcterms:W3CDTF">2020-12-19T15:58:11Z</dcterms:modified>
  <cp:category/>
</cp:coreProperties>
</file>